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8"/>
  </p:notesMasterIdLst>
  <p:sldIdLst>
    <p:sldId id="256" r:id="rId6"/>
    <p:sldId id="257" r:id="rId7"/>
  </p:sldIdLst>
  <p:sldSz cx="9906000" cy="6858000" type="A4"/>
  <p:notesSz cx="7100888" cy="102330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5E7"/>
    <a:srgbClr val="DAC8F4"/>
    <a:srgbClr val="C9AFEF"/>
    <a:srgbClr val="9999FF"/>
    <a:srgbClr val="5A2781"/>
    <a:srgbClr val="0070C0"/>
    <a:srgbClr val="FFD617"/>
    <a:srgbClr val="FFE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04" autoAdjust="0"/>
  </p:normalViewPr>
  <p:slideViewPr>
    <p:cSldViewPr snapToGrid="0">
      <p:cViewPr varScale="1">
        <p:scale>
          <a:sx n="115" d="100"/>
          <a:sy n="115" d="100"/>
        </p:scale>
        <p:origin x="121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4DFA467-CD0C-4173-80AC-2BCFEC26B401}" type="datetimeFigureOut">
              <a:rPr lang="uk-UA" smtClean="0"/>
              <a:t>22.01.2026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6338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710089" y="4924643"/>
            <a:ext cx="5680710" cy="402925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07C9F1A-4255-45DB-AA2B-72C203C8F6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96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6338" cy="3452813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9F1A-4255-45DB-AA2B-72C203C8F6F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48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22.01.2026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388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22.01.2026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258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22.01.2026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09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22.01.2026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054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22.01.2026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131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22.01.2026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97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22.01.2026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377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22.01.2026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76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22.01.2026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444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22.01.2026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430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22.01.2026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975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A914F-2AE1-4025-B47E-4461D3402867}" type="datetimeFigureOut">
              <a:rPr lang="uk-UA" smtClean="0"/>
              <a:t>22.01.2026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496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2"/>
          <p:cNvSpPr/>
          <p:nvPr/>
        </p:nvSpPr>
        <p:spPr>
          <a:xfrm>
            <a:off x="341940" y="4394368"/>
            <a:ext cx="155130" cy="45719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172" name="Shape 2"/>
          <p:cNvSpPr/>
          <p:nvPr/>
        </p:nvSpPr>
        <p:spPr>
          <a:xfrm>
            <a:off x="327635" y="5594935"/>
            <a:ext cx="155130" cy="45719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cxnSp>
        <p:nvCxnSpPr>
          <p:cNvPr id="5" name="Пряма сполучна лінія 4"/>
          <p:cNvCxnSpPr/>
          <p:nvPr/>
        </p:nvCxnSpPr>
        <p:spPr>
          <a:xfrm>
            <a:off x="3301235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сполучна лінія 5"/>
          <p:cNvCxnSpPr/>
          <p:nvPr/>
        </p:nvCxnSpPr>
        <p:spPr>
          <a:xfrm>
            <a:off x="6602846" y="0"/>
            <a:ext cx="15921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0"/>
          <p:cNvSpPr/>
          <p:nvPr/>
        </p:nvSpPr>
        <p:spPr>
          <a:xfrm>
            <a:off x="6816378" y="1711851"/>
            <a:ext cx="3682028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endParaRPr lang="en-US" sz="1200" b="1" dirty="0">
              <a:solidFill>
                <a:srgbClr val="3257B8"/>
              </a:solidFill>
            </a:endParaRPr>
          </a:p>
        </p:txBody>
      </p:sp>
      <p:sp>
        <p:nvSpPr>
          <p:cNvPr id="145" name="Text 3"/>
          <p:cNvSpPr/>
          <p:nvPr/>
        </p:nvSpPr>
        <p:spPr>
          <a:xfrm>
            <a:off x="7120929" y="1854689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endParaRPr lang="en-US" sz="1900" b="1" dirty="0">
              <a:solidFill>
                <a:srgbClr val="3257B8"/>
              </a:solidFill>
            </a:endParaRPr>
          </a:p>
        </p:txBody>
      </p:sp>
      <p:sp>
        <p:nvSpPr>
          <p:cNvPr id="146" name="Text 4"/>
          <p:cNvSpPr/>
          <p:nvPr/>
        </p:nvSpPr>
        <p:spPr>
          <a:xfrm>
            <a:off x="6691467" y="1384727"/>
            <a:ext cx="3140289" cy="2636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uk-UA" sz="1100" dirty="0" smtClean="0">
                <a:solidFill>
                  <a:srgbClr val="7030A0"/>
                </a:solidFill>
                <a:latin typeface="Segoe UI Variable Small Semibol" pitchFamily="2" charset="0"/>
                <a:ea typeface="Patrick Hand" pitchFamily="34" charset="-122"/>
                <a:cs typeface="Patrick Hand" pitchFamily="34" charset="-120"/>
              </a:rPr>
              <a:t>Перевірте розвиток своєї дитини!</a:t>
            </a:r>
          </a:p>
          <a:p>
            <a:pPr marL="0" indent="0" algn="ctr">
              <a:buNone/>
            </a:pPr>
            <a:endParaRPr lang="uk-UA" sz="1100" dirty="0">
              <a:solidFill>
                <a:srgbClr val="002060"/>
              </a:solidFill>
              <a:latin typeface="Segoe UI Variable Small Semibol" pitchFamily="2" charset="0"/>
              <a:ea typeface="Patrick Hand" pitchFamily="34" charset="-122"/>
              <a:cs typeface="Patrick Hand" pitchFamily="34" charset="-120"/>
            </a:endParaRPr>
          </a:p>
          <a:p>
            <a:pPr marL="0" indent="0" algn="ctr">
              <a:buNone/>
            </a:pPr>
            <a:endParaRPr lang="uk-UA" sz="1100" b="1" dirty="0" smtClean="0">
              <a:solidFill>
                <a:srgbClr val="002060"/>
              </a:solidFill>
              <a:latin typeface="Segoe UI Variable Small Semibol" pitchFamily="2" charset="0"/>
              <a:ea typeface="Patrick Hand" pitchFamily="34" charset="-122"/>
              <a:cs typeface="Patrick Hand" pitchFamily="34" charset="-120"/>
            </a:endParaRPr>
          </a:p>
          <a:p>
            <a:pPr marL="0" indent="0" algn="ctr">
              <a:buNone/>
            </a:pPr>
            <a:r>
              <a:rPr lang="uk-UA" sz="1600" b="1" dirty="0" smtClean="0">
                <a:solidFill>
                  <a:srgbClr val="7030A0"/>
                </a:solidFill>
                <a:latin typeface="Book Antiqua" panose="02040602050305030304" pitchFamily="18" charset="0"/>
                <a:ea typeface="MS PGothic" panose="020B0600070205080204" pitchFamily="34" charset="-128"/>
                <a:cs typeface="Patrick Hand" pitchFamily="34" charset="-120"/>
              </a:rPr>
              <a:t>Таблиця для оцінки розвитку дітей до 3 років</a:t>
            </a:r>
          </a:p>
          <a:p>
            <a:pPr marL="0" indent="0" algn="l">
              <a:buNone/>
            </a:pPr>
            <a:endParaRPr lang="uk-UA" sz="1600" b="1" dirty="0" smtClean="0">
              <a:solidFill>
                <a:srgbClr val="002060"/>
              </a:solidFill>
              <a:latin typeface="Book Antiqua" panose="02040602050305030304" pitchFamily="18" charset="0"/>
              <a:ea typeface="MS PGothic" panose="020B0600070205080204" pitchFamily="34" charset="-128"/>
              <a:cs typeface="Patrick Hand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uk-UA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scadia Mono ExtraLight" panose="020B0609020000020004" pitchFamily="49" charset="0"/>
                <a:cs typeface="Cascadia Mono ExtraLight" panose="020B0609020000020004" pitchFamily="49" charset="0"/>
              </a:rPr>
              <a:t>«Червоні прапорці»</a:t>
            </a:r>
            <a:endParaRPr lang="en-US" sz="3200" b="1" dirty="0">
              <a:solidFill>
                <a:srgbClr val="FF0000"/>
              </a:solidFill>
              <a:latin typeface="Monotype Corsiva" panose="03010101010201010101" pitchFamily="66" charset="0"/>
              <a:ea typeface="Cascadia Mono ExtraLight" panose="020B0609020000020004" pitchFamily="49" charset="0"/>
              <a:cs typeface="Cascadia Mono ExtraLight" panose="020B0609020000020004" pitchFamily="49" charset="0"/>
            </a:endParaRPr>
          </a:p>
        </p:txBody>
      </p:sp>
      <p:sp>
        <p:nvSpPr>
          <p:cNvPr id="149" name="Text 0"/>
          <p:cNvSpPr/>
          <p:nvPr/>
        </p:nvSpPr>
        <p:spPr>
          <a:xfrm>
            <a:off x="406206" y="873077"/>
            <a:ext cx="2519510" cy="622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endParaRPr lang="uk-UA" sz="1600" b="1" dirty="0" smtClean="0">
              <a:solidFill>
                <a:srgbClr val="7030A0"/>
              </a:solidFill>
            </a:endParaRPr>
          </a:p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Як </a:t>
            </a:r>
            <a:r>
              <a:rPr lang="uk-UA" b="1" dirty="0">
                <a:solidFill>
                  <a:srgbClr val="7030A0"/>
                </a:solidFill>
              </a:rPr>
              <a:t>перевірити розвиток </a:t>
            </a:r>
          </a:p>
          <a:p>
            <a:pPr algn="ctr"/>
            <a:r>
              <a:rPr lang="uk-UA" b="1" dirty="0">
                <a:solidFill>
                  <a:srgbClr val="7030A0"/>
                </a:solidFill>
              </a:rPr>
              <a:t>Вашої </a:t>
            </a:r>
            <a:r>
              <a:rPr lang="uk-UA" b="1">
                <a:solidFill>
                  <a:srgbClr val="7030A0"/>
                </a:solidFill>
              </a:rPr>
              <a:t>дитини </a:t>
            </a:r>
            <a:r>
              <a:rPr lang="uk-UA" b="1" smtClean="0">
                <a:solidFill>
                  <a:srgbClr val="7030A0"/>
                </a:solidFill>
              </a:rPr>
              <a:t>і </a:t>
            </a:r>
            <a:r>
              <a:rPr lang="uk-UA" b="1" dirty="0">
                <a:solidFill>
                  <a:srgbClr val="7030A0"/>
                </a:solidFill>
              </a:rPr>
              <a:t>коли</a:t>
            </a:r>
          </a:p>
          <a:p>
            <a:pPr algn="ctr"/>
            <a:r>
              <a:rPr lang="uk-UA" b="1" dirty="0">
                <a:solidFill>
                  <a:srgbClr val="7030A0"/>
                </a:solidFill>
              </a:rPr>
              <a:t>потрібно хвилюватись</a:t>
            </a:r>
          </a:p>
          <a:p>
            <a:pPr algn="ctr"/>
            <a:endParaRPr lang="uk-UA" sz="1200" dirty="0" smtClean="0">
              <a:solidFill>
                <a:srgbClr val="7030A0"/>
              </a:solidFill>
            </a:endParaRPr>
          </a:p>
          <a:p>
            <a:pPr algn="ctr"/>
            <a:r>
              <a:rPr lang="uk-UA" sz="1200" dirty="0" smtClean="0">
                <a:solidFill>
                  <a:srgbClr val="7030A0"/>
                </a:solidFill>
              </a:rPr>
              <a:t>Ця таблиця допоможе Вам визначити, чи є</a:t>
            </a:r>
          </a:p>
          <a:p>
            <a:pPr algn="ctr"/>
            <a:r>
              <a:rPr lang="uk-UA" sz="1200" dirty="0" smtClean="0">
                <a:solidFill>
                  <a:srgbClr val="7030A0"/>
                </a:solidFill>
              </a:rPr>
              <a:t> у дитини затримка розвитку. Це дає змогу Вам</a:t>
            </a:r>
          </a:p>
          <a:p>
            <a:pPr algn="ctr"/>
            <a:r>
              <a:rPr lang="uk-UA" sz="1200" dirty="0" smtClean="0">
                <a:solidFill>
                  <a:srgbClr val="7030A0"/>
                </a:solidFill>
              </a:rPr>
              <a:t>допомагати дитині в розвитку раніше, ніж</a:t>
            </a:r>
          </a:p>
          <a:p>
            <a:pPr algn="ctr"/>
            <a:r>
              <a:rPr lang="uk-UA" sz="1200" dirty="0" smtClean="0">
                <a:solidFill>
                  <a:srgbClr val="7030A0"/>
                </a:solidFill>
              </a:rPr>
              <a:t> її труднощі стануть для неї значними.</a:t>
            </a:r>
          </a:p>
          <a:p>
            <a:pPr algn="ctr"/>
            <a:endParaRPr lang="uk-UA" sz="1200" dirty="0">
              <a:solidFill>
                <a:srgbClr val="7030A0"/>
              </a:solidFill>
            </a:endParaRPr>
          </a:p>
          <a:p>
            <a:pPr algn="ctr"/>
            <a:endParaRPr lang="uk-UA" sz="1200" dirty="0" smtClean="0">
              <a:solidFill>
                <a:srgbClr val="7030A0"/>
              </a:solidFill>
            </a:endParaRPr>
          </a:p>
          <a:p>
            <a:pPr algn="ctr"/>
            <a:r>
              <a:rPr lang="uk-UA" sz="1200" dirty="0" smtClean="0">
                <a:solidFill>
                  <a:srgbClr val="7030A0"/>
                </a:solidFill>
              </a:rPr>
              <a:t>                  </a:t>
            </a:r>
            <a:r>
              <a:rPr lang="uk-UA" sz="1200" b="1" dirty="0" smtClean="0">
                <a:solidFill>
                  <a:srgbClr val="7030A0"/>
                </a:solidFill>
              </a:rPr>
              <a:t>КРОК 1</a:t>
            </a:r>
            <a:r>
              <a:rPr lang="uk-UA" sz="1200" dirty="0" smtClean="0">
                <a:solidFill>
                  <a:srgbClr val="7030A0"/>
                </a:solidFill>
              </a:rPr>
              <a:t> – Знайдіть вік дитини у </a:t>
            </a:r>
          </a:p>
          <a:p>
            <a:pPr algn="ctr"/>
            <a:r>
              <a:rPr lang="uk-UA" sz="1200" dirty="0" smtClean="0">
                <a:solidFill>
                  <a:srgbClr val="7030A0"/>
                </a:solidFill>
              </a:rPr>
              <a:t>      верхній частині таблиці</a:t>
            </a:r>
          </a:p>
          <a:p>
            <a:pPr algn="ctr"/>
            <a:endParaRPr lang="uk-UA" sz="1200" dirty="0">
              <a:solidFill>
                <a:srgbClr val="7030A0"/>
              </a:solidFill>
            </a:endParaRPr>
          </a:p>
          <a:p>
            <a:pPr algn="ctr"/>
            <a:endParaRPr lang="uk-UA" sz="1200" dirty="0" smtClean="0">
              <a:solidFill>
                <a:srgbClr val="7030A0"/>
              </a:solidFill>
            </a:endParaRPr>
          </a:p>
          <a:p>
            <a:pPr algn="ctr"/>
            <a:endParaRPr lang="uk-UA" sz="1200" dirty="0">
              <a:solidFill>
                <a:srgbClr val="7030A0"/>
              </a:solidFill>
            </a:endParaRPr>
          </a:p>
          <a:p>
            <a:pPr algn="ctr"/>
            <a:r>
              <a:rPr lang="uk-UA" sz="1200" dirty="0" smtClean="0">
                <a:solidFill>
                  <a:srgbClr val="7030A0"/>
                </a:solidFill>
              </a:rPr>
              <a:t>                  </a:t>
            </a:r>
            <a:r>
              <a:rPr lang="uk-UA" sz="1200" b="1" dirty="0" smtClean="0">
                <a:solidFill>
                  <a:srgbClr val="7030A0"/>
                </a:solidFill>
              </a:rPr>
              <a:t>КРОК 2</a:t>
            </a:r>
            <a:r>
              <a:rPr lang="uk-UA" sz="1200" dirty="0" smtClean="0">
                <a:solidFill>
                  <a:srgbClr val="7030A0"/>
                </a:solidFill>
              </a:rPr>
              <a:t> – Прочитайте список і </a:t>
            </a:r>
          </a:p>
          <a:p>
            <a:pPr algn="ctr"/>
            <a:r>
              <a:rPr lang="uk-UA" sz="1200" dirty="0" smtClean="0">
                <a:solidFill>
                  <a:srgbClr val="7030A0"/>
                </a:solidFill>
              </a:rPr>
              <a:t>                            визначте, чи актуальні для дитини</a:t>
            </a:r>
          </a:p>
          <a:p>
            <a:pPr algn="ctr"/>
            <a:r>
              <a:rPr lang="uk-UA" sz="1200" dirty="0" smtClean="0">
                <a:solidFill>
                  <a:srgbClr val="7030A0"/>
                </a:solidFill>
              </a:rPr>
              <a:t>  зауваження, помічені </a:t>
            </a:r>
          </a:p>
          <a:p>
            <a:pPr algn="ctr"/>
            <a:r>
              <a:rPr lang="uk-UA" sz="1200" dirty="0" smtClean="0">
                <a:solidFill>
                  <a:srgbClr val="7030A0"/>
                </a:solidFill>
              </a:rPr>
              <a:t>                «Червоним  прапорцем» у колонці віку</a:t>
            </a:r>
          </a:p>
          <a:p>
            <a:pPr algn="ctr"/>
            <a:endParaRPr lang="uk-UA" sz="1200" dirty="0" smtClean="0">
              <a:solidFill>
                <a:srgbClr val="7030A0"/>
              </a:solidFill>
            </a:endParaRPr>
          </a:p>
          <a:p>
            <a:pPr algn="ctr"/>
            <a:endParaRPr lang="uk-UA" sz="1200" dirty="0" smtClean="0">
              <a:solidFill>
                <a:srgbClr val="7030A0"/>
              </a:solidFill>
            </a:endParaRPr>
          </a:p>
          <a:p>
            <a:pPr algn="ctr"/>
            <a:endParaRPr lang="uk-UA" sz="1200" dirty="0">
              <a:solidFill>
                <a:srgbClr val="7030A0"/>
              </a:solidFill>
            </a:endParaRPr>
          </a:p>
          <a:p>
            <a:pPr algn="ctr"/>
            <a:r>
              <a:rPr lang="uk-UA" sz="1200" dirty="0" smtClean="0">
                <a:solidFill>
                  <a:srgbClr val="7030A0"/>
                </a:solidFill>
              </a:rPr>
              <a:t>                   </a:t>
            </a:r>
            <a:r>
              <a:rPr lang="uk-UA" sz="1200" b="1" dirty="0" smtClean="0">
                <a:solidFill>
                  <a:srgbClr val="7030A0"/>
                </a:solidFill>
              </a:rPr>
              <a:t>КРОК 3</a:t>
            </a:r>
            <a:r>
              <a:rPr lang="uk-UA" sz="1200" dirty="0" smtClean="0">
                <a:solidFill>
                  <a:srgbClr val="7030A0"/>
                </a:solidFill>
              </a:rPr>
              <a:t> – Якщо дитина у віці між </a:t>
            </a:r>
          </a:p>
          <a:p>
            <a:pPr algn="ctr"/>
            <a:r>
              <a:rPr lang="uk-UA" sz="1200" dirty="0" smtClean="0">
                <a:solidFill>
                  <a:srgbClr val="7030A0"/>
                </a:solidFill>
              </a:rPr>
              <a:t>                      цифрами, позначеними у колонках </a:t>
            </a:r>
          </a:p>
          <a:p>
            <a:pPr algn="ctr"/>
            <a:r>
              <a:rPr lang="uk-UA" sz="1200" dirty="0" smtClean="0">
                <a:solidFill>
                  <a:srgbClr val="7030A0"/>
                </a:solidFill>
              </a:rPr>
              <a:t>        (наприклад 2 роки 5 місяців),</a:t>
            </a:r>
          </a:p>
          <a:p>
            <a:pPr algn="ctr"/>
            <a:r>
              <a:rPr lang="uk-UA" sz="1200" dirty="0" smtClean="0">
                <a:solidFill>
                  <a:srgbClr val="7030A0"/>
                </a:solidFill>
              </a:rPr>
              <a:t>          потрібно перевірити колонку</a:t>
            </a:r>
          </a:p>
          <a:p>
            <a:pPr algn="ctr"/>
            <a:r>
              <a:rPr lang="uk-UA" sz="1200" dirty="0" smtClean="0">
                <a:solidFill>
                  <a:srgbClr val="7030A0"/>
                </a:solidFill>
              </a:rPr>
              <a:t>меншого віку (тобто 2)</a:t>
            </a:r>
          </a:p>
        </p:txBody>
      </p:sp>
      <p:sp>
        <p:nvSpPr>
          <p:cNvPr id="150" name="Shape 1"/>
          <p:cNvSpPr/>
          <p:nvPr/>
        </p:nvSpPr>
        <p:spPr>
          <a:xfrm>
            <a:off x="231577" y="2847219"/>
            <a:ext cx="45719" cy="3664118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151" name="Shape 2"/>
          <p:cNvSpPr/>
          <p:nvPr/>
        </p:nvSpPr>
        <p:spPr>
          <a:xfrm>
            <a:off x="318534" y="3390537"/>
            <a:ext cx="155130" cy="45719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152" name="Shape 3"/>
          <p:cNvSpPr/>
          <p:nvPr/>
        </p:nvSpPr>
        <p:spPr>
          <a:xfrm>
            <a:off x="496269" y="3225525"/>
            <a:ext cx="345517" cy="345517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53" name="Text 4"/>
          <p:cNvSpPr/>
          <p:nvPr/>
        </p:nvSpPr>
        <p:spPr>
          <a:xfrm>
            <a:off x="573663" y="3284033"/>
            <a:ext cx="182394" cy="213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94"/>
              </a:lnSpc>
            </a:pPr>
            <a:r>
              <a:rPr lang="en-US" sz="1794" dirty="0">
                <a:solidFill>
                  <a:srgbClr val="002060"/>
                </a:solidFill>
                <a:ea typeface="Raleway" pitchFamily="34" charset="-122"/>
                <a:cs typeface="Raleway" pitchFamily="34" charset="-120"/>
              </a:rPr>
              <a:t>1</a:t>
            </a:r>
            <a:endParaRPr lang="en-US" sz="1794" dirty="0">
              <a:solidFill>
                <a:srgbClr val="002060"/>
              </a:solidFill>
            </a:endParaRPr>
          </a:p>
        </p:txBody>
      </p:sp>
      <p:sp>
        <p:nvSpPr>
          <p:cNvPr id="157" name="Shape 8"/>
          <p:cNvSpPr/>
          <p:nvPr/>
        </p:nvSpPr>
        <p:spPr>
          <a:xfrm>
            <a:off x="523520" y="4186040"/>
            <a:ext cx="345517" cy="345517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58" name="Text 9"/>
          <p:cNvSpPr/>
          <p:nvPr/>
        </p:nvSpPr>
        <p:spPr>
          <a:xfrm>
            <a:off x="551349" y="4267264"/>
            <a:ext cx="230318" cy="287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94"/>
              </a:lnSpc>
            </a:pPr>
            <a:r>
              <a:rPr lang="en-US" sz="1794" dirty="0">
                <a:solidFill>
                  <a:srgbClr val="002060"/>
                </a:solidFill>
                <a:ea typeface="Raleway" pitchFamily="34" charset="-122"/>
                <a:cs typeface="Raleway" pitchFamily="34" charset="-120"/>
              </a:rPr>
              <a:t>2</a:t>
            </a:r>
            <a:endParaRPr lang="en-US" sz="1794" dirty="0">
              <a:solidFill>
                <a:srgbClr val="002060"/>
              </a:solidFill>
            </a:endParaRPr>
          </a:p>
        </p:txBody>
      </p:sp>
      <p:sp>
        <p:nvSpPr>
          <p:cNvPr id="160" name="Text 11"/>
          <p:cNvSpPr/>
          <p:nvPr/>
        </p:nvSpPr>
        <p:spPr>
          <a:xfrm>
            <a:off x="254436" y="3067789"/>
            <a:ext cx="2823050" cy="982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930"/>
              </a:lnSpc>
            </a:pP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162" name="Shape 13"/>
          <p:cNvSpPr/>
          <p:nvPr/>
        </p:nvSpPr>
        <p:spPr>
          <a:xfrm>
            <a:off x="497317" y="5467895"/>
            <a:ext cx="345517" cy="345517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63" name="Text 14"/>
          <p:cNvSpPr/>
          <p:nvPr/>
        </p:nvSpPr>
        <p:spPr>
          <a:xfrm>
            <a:off x="551349" y="5556747"/>
            <a:ext cx="230318" cy="287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94"/>
              </a:lnSpc>
            </a:pPr>
            <a:r>
              <a:rPr lang="en-US" sz="1794" dirty="0" smtClean="0">
                <a:solidFill>
                  <a:srgbClr val="002060"/>
                </a:solidFill>
                <a:ea typeface="Raleway" pitchFamily="34" charset="-122"/>
                <a:cs typeface="Raleway" pitchFamily="34" charset="-120"/>
              </a:rPr>
              <a:t>3</a:t>
            </a:r>
            <a:endParaRPr lang="en-US" sz="1794" dirty="0">
              <a:solidFill>
                <a:srgbClr val="002060"/>
              </a:solidFill>
            </a:endParaRPr>
          </a:p>
        </p:txBody>
      </p:sp>
      <p:sp>
        <p:nvSpPr>
          <p:cNvPr id="175" name="Text 1"/>
          <p:cNvSpPr/>
          <p:nvPr/>
        </p:nvSpPr>
        <p:spPr>
          <a:xfrm>
            <a:off x="3331117" y="663359"/>
            <a:ext cx="3165695" cy="491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930"/>
              </a:lnSpc>
            </a:pP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176" name="Text 2"/>
          <p:cNvSpPr/>
          <p:nvPr/>
        </p:nvSpPr>
        <p:spPr>
          <a:xfrm>
            <a:off x="3364451" y="2588591"/>
            <a:ext cx="3165695" cy="908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30"/>
              </a:lnSpc>
            </a:pP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382554" y="478172"/>
            <a:ext cx="3091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Раннє</a:t>
            </a:r>
            <a:r>
              <a:rPr lang="en-US" sz="1200" b="1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b="1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втручання</a:t>
            </a:r>
            <a:r>
              <a:rPr lang="en-US" sz="1200" b="1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–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це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комплексна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соціальна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послуга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,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спрямована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на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підтримку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сімей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з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дітьми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раннього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віку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(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до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4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років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),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які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мають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затримки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розвитку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або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перебувають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у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зоні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ризику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.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Метою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є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своєчасна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допомога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для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стимулювання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розвитку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дитини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,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зміцнення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сімейних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ресурсів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та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підвищення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батьківських</a:t>
            </a:r>
            <a:r>
              <a:rPr lang="en-US" sz="1200" dirty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 smtClean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навичок</a:t>
            </a:r>
            <a:r>
              <a:rPr lang="uk-UA" sz="1200" dirty="0" smtClean="0">
                <a:solidFill>
                  <a:srgbClr val="5A2781"/>
                </a:solidFill>
                <a:ea typeface="Roboto" pitchFamily="34" charset="-122"/>
                <a:cs typeface="Roboto" pitchFamily="34" charset="-120"/>
              </a:rPr>
              <a:t>.</a:t>
            </a:r>
            <a:endParaRPr lang="ru-RU" sz="1200" dirty="0">
              <a:solidFill>
                <a:srgbClr val="5A2781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598078" y="2129671"/>
            <a:ext cx="3020689" cy="296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79"/>
              </a:lnSpc>
            </a:pPr>
            <a:endParaRPr lang="uk-UA" sz="3600" dirty="0" smtClean="0">
              <a:solidFill>
                <a:srgbClr val="7030A0"/>
              </a:solidFill>
              <a:ea typeface="Raleway" pitchFamily="34" charset="-122"/>
              <a:cs typeface="Raleway" pitchFamily="34" charset="-120"/>
            </a:endParaRPr>
          </a:p>
          <a:p>
            <a:pPr algn="ctr">
              <a:lnSpc>
                <a:spcPts val="2979"/>
              </a:lnSpc>
            </a:pPr>
            <a:r>
              <a:rPr lang="en-US" sz="3600" dirty="0" err="1" smtClean="0">
                <a:solidFill>
                  <a:srgbClr val="7030A0"/>
                </a:solidFill>
                <a:ea typeface="Raleway" pitchFamily="34" charset="-122"/>
                <a:cs typeface="Raleway" pitchFamily="34" charset="-120"/>
              </a:rPr>
              <a:t>Як</a:t>
            </a:r>
            <a:r>
              <a:rPr lang="en-US" sz="3600" dirty="0" smtClean="0">
                <a:solidFill>
                  <a:srgbClr val="7030A0"/>
                </a:solidFill>
                <a:ea typeface="Raleway" pitchFamily="34" charset="-122"/>
                <a:cs typeface="Raleway" pitchFamily="34" charset="-12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a typeface="Raleway" pitchFamily="34" charset="-122"/>
                <a:cs typeface="Raleway" pitchFamily="34" charset="-120"/>
              </a:rPr>
              <a:t>отримати</a:t>
            </a:r>
            <a:r>
              <a:rPr lang="en-US" sz="3600" dirty="0">
                <a:solidFill>
                  <a:srgbClr val="7030A0"/>
                </a:solidFill>
                <a:ea typeface="Raleway" pitchFamily="34" charset="-122"/>
                <a:cs typeface="Raleway" pitchFamily="34" charset="-12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a typeface="Raleway" pitchFamily="34" charset="-122"/>
                <a:cs typeface="Raleway" pitchFamily="34" charset="-120"/>
              </a:rPr>
              <a:t>послугу</a:t>
            </a:r>
            <a:r>
              <a:rPr lang="en-US" sz="3600" dirty="0">
                <a:solidFill>
                  <a:srgbClr val="7030A0"/>
                </a:solidFill>
                <a:ea typeface="Raleway" pitchFamily="34" charset="-122"/>
                <a:cs typeface="Raleway" pitchFamily="34" charset="-120"/>
              </a:rPr>
              <a:t>?</a:t>
            </a:r>
            <a:endParaRPr lang="en-US" sz="3600" dirty="0">
              <a:solidFill>
                <a:srgbClr val="7030A0"/>
              </a:solidFill>
            </a:endParaRPr>
          </a:p>
          <a:p>
            <a:endParaRPr lang="uk-UA" sz="1200" dirty="0" smtClean="0">
              <a:solidFill>
                <a:srgbClr val="7030A0"/>
              </a:solidFill>
              <a:ea typeface="Roboto" pitchFamily="34" charset="-122"/>
              <a:cs typeface="Roboto" pitchFamily="34" charset="-120"/>
            </a:endParaRPr>
          </a:p>
          <a:p>
            <a:pPr algn="ctr"/>
            <a:r>
              <a:rPr lang="en-US" sz="1200" dirty="0" err="1" smtClean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Для</a:t>
            </a:r>
            <a:r>
              <a:rPr lang="en-US" sz="1200" dirty="0" smtClean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отримання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послуги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зверніться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uk-UA" sz="1200" dirty="0" smtClean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в  </a:t>
            </a:r>
            <a:r>
              <a:rPr lang="uk-UA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«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Міськ</a:t>
            </a:r>
            <a:r>
              <a:rPr lang="uk-UA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ий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центр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соціально-психологічної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реабілітації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дітей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та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молоді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з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функціональними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обмеженнями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«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Гармонія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»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ім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.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Раїси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Панасюк</a:t>
            </a:r>
            <a:r>
              <a:rPr lang="uk-UA" sz="1200" dirty="0" smtClean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»</a:t>
            </a:r>
            <a:endParaRPr lang="en-US" sz="1200" dirty="0">
              <a:solidFill>
                <a:srgbClr val="7030A0"/>
              </a:solidFill>
            </a:endParaRPr>
          </a:p>
          <a:p>
            <a:r>
              <a:rPr lang="uk-UA" sz="1200" b="1" dirty="0" smtClean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      </a:t>
            </a:r>
            <a:r>
              <a:rPr lang="en-US" sz="1200" b="1" dirty="0" err="1" smtClean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Адреса</a:t>
            </a:r>
            <a:r>
              <a:rPr lang="en-US" sz="1200" b="1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: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м.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Вінниця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, </a:t>
            </a:r>
            <a:r>
              <a:rPr lang="en-US" sz="1200" dirty="0" err="1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вул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. </a:t>
            </a:r>
            <a:r>
              <a:rPr lang="en-US" sz="1200" dirty="0" err="1" smtClean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В.Вин</a:t>
            </a:r>
            <a:r>
              <a:rPr lang="uk-UA" sz="1200" dirty="0" err="1" smtClean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ниченка</a:t>
            </a:r>
            <a:r>
              <a:rPr lang="uk-UA" sz="1200" dirty="0" smtClean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, буд.5</a:t>
            </a:r>
            <a:endParaRPr lang="en-US" sz="1200" dirty="0">
              <a:solidFill>
                <a:srgbClr val="7030A0"/>
              </a:solidFill>
              <a:ea typeface="Roboto" pitchFamily="34" charset="-122"/>
              <a:cs typeface="Roboto" pitchFamily="34" charset="-120"/>
            </a:endParaRPr>
          </a:p>
          <a:p>
            <a:pPr>
              <a:lnSpc>
                <a:spcPts val="1896"/>
              </a:lnSpc>
              <a:buSzPct val="100000"/>
            </a:pPr>
            <a:r>
              <a:rPr lang="uk-UA" sz="1200" b="1" dirty="0" smtClean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     </a:t>
            </a:r>
            <a:r>
              <a:rPr lang="en-US" sz="1200" b="1" dirty="0" err="1" smtClean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Телефон</a:t>
            </a:r>
            <a:r>
              <a:rPr lang="en-US" sz="1200" b="1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: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uk-UA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(0432) </a:t>
            </a:r>
            <a:r>
              <a:rPr lang="en-US" sz="1200" dirty="0">
                <a:solidFill>
                  <a:srgbClr val="7030A0"/>
                </a:solidFill>
                <a:ea typeface="Roboto" pitchFamily="34" charset="-122"/>
                <a:cs typeface="Roboto" pitchFamily="34" charset="-120"/>
              </a:rPr>
              <a:t>50-75-04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7" name="Овальна виноска 6"/>
          <p:cNvSpPr/>
          <p:nvPr/>
        </p:nvSpPr>
        <p:spPr>
          <a:xfrm>
            <a:off x="3751116" y="4459791"/>
            <a:ext cx="74264" cy="95430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ьна виноска 89"/>
          <p:cNvSpPr/>
          <p:nvPr/>
        </p:nvSpPr>
        <p:spPr>
          <a:xfrm>
            <a:off x="3751116" y="4882393"/>
            <a:ext cx="74264" cy="94274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13" y="5240115"/>
            <a:ext cx="1080856" cy="1080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477" y="3510545"/>
            <a:ext cx="2216928" cy="3325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34386" r="-573" b="28232"/>
          <a:stretch/>
        </p:blipFill>
        <p:spPr>
          <a:xfrm>
            <a:off x="7167804" y="729995"/>
            <a:ext cx="2187613" cy="5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Пряма сполучна лінія 204"/>
          <p:cNvCxnSpPr/>
          <p:nvPr/>
        </p:nvCxnSpPr>
        <p:spPr>
          <a:xfrm>
            <a:off x="3301235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 сполучна лінія 205"/>
          <p:cNvCxnSpPr/>
          <p:nvPr/>
        </p:nvCxnSpPr>
        <p:spPr>
          <a:xfrm>
            <a:off x="6602846" y="0"/>
            <a:ext cx="15921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 2"/>
          <p:cNvSpPr/>
          <p:nvPr/>
        </p:nvSpPr>
        <p:spPr>
          <a:xfrm>
            <a:off x="111959" y="1527107"/>
            <a:ext cx="3138586" cy="7371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308" name="Text 2"/>
          <p:cNvSpPr/>
          <p:nvPr/>
        </p:nvSpPr>
        <p:spPr>
          <a:xfrm>
            <a:off x="1033459" y="2361215"/>
            <a:ext cx="1919690" cy="239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62"/>
              </a:lnSpc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326" name="Text 3"/>
          <p:cNvSpPr/>
          <p:nvPr/>
        </p:nvSpPr>
        <p:spPr>
          <a:xfrm>
            <a:off x="3400351" y="713673"/>
            <a:ext cx="3110914" cy="970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328" name="Text 5"/>
          <p:cNvSpPr/>
          <p:nvPr/>
        </p:nvSpPr>
        <p:spPr>
          <a:xfrm>
            <a:off x="3385121" y="1446212"/>
            <a:ext cx="3110914" cy="230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32178" indent="-232178">
              <a:lnSpc>
                <a:spcPts val="1896"/>
              </a:lnSpc>
              <a:buSzPct val="100000"/>
              <a:buChar char="•"/>
            </a:pP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329" name="Text 6"/>
          <p:cNvSpPr/>
          <p:nvPr/>
        </p:nvSpPr>
        <p:spPr>
          <a:xfrm>
            <a:off x="3376834" y="2309314"/>
            <a:ext cx="3110914" cy="7277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00"/>
              </a:lnSpc>
            </a:pP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331" name="Text 3"/>
          <p:cNvSpPr/>
          <p:nvPr/>
        </p:nvSpPr>
        <p:spPr>
          <a:xfrm>
            <a:off x="3400350" y="1669772"/>
            <a:ext cx="3063883" cy="293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96"/>
              </a:lnSpc>
            </a:pP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333" name="Text 4"/>
          <p:cNvSpPr/>
          <p:nvPr/>
        </p:nvSpPr>
        <p:spPr>
          <a:xfrm>
            <a:off x="3404100" y="1855943"/>
            <a:ext cx="3217038" cy="242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32178" indent="-232178">
              <a:lnSpc>
                <a:spcPts val="1896"/>
              </a:lnSpc>
              <a:buSzPct val="100000"/>
              <a:buChar char="•"/>
            </a:pP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334" name="Text 5"/>
          <p:cNvSpPr/>
          <p:nvPr/>
        </p:nvSpPr>
        <p:spPr>
          <a:xfrm>
            <a:off x="3407104" y="2098205"/>
            <a:ext cx="3110914" cy="230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32178" indent="-232178">
              <a:lnSpc>
                <a:spcPts val="1896"/>
              </a:lnSpc>
              <a:buSzPct val="100000"/>
              <a:buChar char="•"/>
            </a:pP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357" name="Text 0"/>
          <p:cNvSpPr/>
          <p:nvPr/>
        </p:nvSpPr>
        <p:spPr>
          <a:xfrm>
            <a:off x="3415895" y="3033587"/>
            <a:ext cx="4823693" cy="383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13"/>
              </a:lnSpc>
            </a:pPr>
            <a:endParaRPr lang="en-US" sz="1400" dirty="0">
              <a:solidFill>
                <a:srgbClr val="3257B8"/>
              </a:solidFill>
            </a:endParaRPr>
          </a:p>
        </p:txBody>
      </p:sp>
      <p:sp>
        <p:nvSpPr>
          <p:cNvPr id="358" name="Text 1"/>
          <p:cNvSpPr/>
          <p:nvPr/>
        </p:nvSpPr>
        <p:spPr>
          <a:xfrm>
            <a:off x="3586152" y="3456351"/>
            <a:ext cx="1163370" cy="1710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1862"/>
              </a:lnSpc>
            </a:pP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363" name="Text 6"/>
          <p:cNvSpPr/>
          <p:nvPr/>
        </p:nvSpPr>
        <p:spPr>
          <a:xfrm>
            <a:off x="4962561" y="4875818"/>
            <a:ext cx="1577465" cy="525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930"/>
              </a:lnSpc>
            </a:pP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364" name="Text 7"/>
          <p:cNvSpPr/>
          <p:nvPr/>
        </p:nvSpPr>
        <p:spPr>
          <a:xfrm>
            <a:off x="2925108" y="4637321"/>
            <a:ext cx="1055084" cy="1710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1862"/>
              </a:lnSpc>
            </a:pP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372" name="Text 3"/>
          <p:cNvSpPr/>
          <p:nvPr/>
        </p:nvSpPr>
        <p:spPr>
          <a:xfrm>
            <a:off x="6780605" y="2543427"/>
            <a:ext cx="2402737" cy="491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374" name="Text 6"/>
          <p:cNvSpPr/>
          <p:nvPr/>
        </p:nvSpPr>
        <p:spPr>
          <a:xfrm>
            <a:off x="6774622" y="2983573"/>
            <a:ext cx="1919690" cy="239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62"/>
              </a:lnSpc>
            </a:pP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376" name="Text 11"/>
          <p:cNvSpPr/>
          <p:nvPr/>
        </p:nvSpPr>
        <p:spPr>
          <a:xfrm>
            <a:off x="6772678" y="3332417"/>
            <a:ext cx="2402818" cy="479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62"/>
              </a:lnSpc>
            </a:pP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381" name="Text 0"/>
          <p:cNvSpPr/>
          <p:nvPr/>
        </p:nvSpPr>
        <p:spPr>
          <a:xfrm>
            <a:off x="6655124" y="4366426"/>
            <a:ext cx="2199829" cy="274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33"/>
              </a:lnSpc>
            </a:pPr>
            <a:endParaRPr lang="en-US" sz="1200" dirty="0">
              <a:solidFill>
                <a:srgbClr val="3257B8"/>
              </a:solidFill>
            </a:endParaRPr>
          </a:p>
        </p:txBody>
      </p:sp>
      <p:sp>
        <p:nvSpPr>
          <p:cNvPr id="382" name="Text 1"/>
          <p:cNvSpPr/>
          <p:nvPr/>
        </p:nvSpPr>
        <p:spPr>
          <a:xfrm>
            <a:off x="6724534" y="4635939"/>
            <a:ext cx="4260837" cy="234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32178" indent="-232178">
              <a:lnSpc>
                <a:spcPts val="1828"/>
              </a:lnSpc>
              <a:buSzPct val="100000"/>
              <a:buChar char="•"/>
            </a:pP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384" name="Text 3"/>
          <p:cNvSpPr/>
          <p:nvPr/>
        </p:nvSpPr>
        <p:spPr>
          <a:xfrm>
            <a:off x="6715252" y="5184465"/>
            <a:ext cx="2517669" cy="469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32178" indent="-232178">
              <a:buSzPct val="100000"/>
              <a:buChar char="•"/>
            </a:pP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385" name="Text 4"/>
          <p:cNvSpPr/>
          <p:nvPr/>
        </p:nvSpPr>
        <p:spPr>
          <a:xfrm>
            <a:off x="6723752" y="5479351"/>
            <a:ext cx="2793675" cy="469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32178" indent="-232178">
              <a:buSzPct val="100000"/>
              <a:buChar char="•"/>
            </a:pP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388" name="Text 7"/>
          <p:cNvSpPr/>
          <p:nvPr/>
        </p:nvSpPr>
        <p:spPr>
          <a:xfrm>
            <a:off x="4307835" y="6298025"/>
            <a:ext cx="7950884" cy="481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103" name="Image 0" descr="preencod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312" y="227087"/>
            <a:ext cx="1211688" cy="6514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" y="310393"/>
            <a:ext cx="8521945" cy="62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FA38C37E2B6D41AF2941733699356E" ma:contentTypeVersion="0" ma:contentTypeDescription="Створення нового документа." ma:contentTypeScope="" ma:versionID="87b4cdd79bd0c92b8f6fb6bfa98c283c">
  <xsd:schema xmlns:xsd="http://www.w3.org/2001/XMLSchema" xmlns:xs="http://www.w3.org/2001/XMLSchema" xmlns:p="http://schemas.microsoft.com/office/2006/metadata/properties" xmlns:ns2="c27bb2c1-a177-45d1-b251-525dd66ab087" targetNamespace="http://schemas.microsoft.com/office/2006/metadata/properties" ma:root="true" ma:fieldsID="cc75ed096f4a5b734eccad5a1f0ab51e" ns2:_="">
    <xsd:import namespace="c27bb2c1-a177-45d1-b251-525dd66ab0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bb2c1-a177-45d1-b251-525dd66ab08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ня ідентифікатора документа" ma:description="Значення ідентифікатора документа, призначеного цьому елементу." ma:internalName="_dlc_DocId" ma:readOnly="true">
      <xsd:simpleType>
        <xsd:restriction base="dms:Text"/>
      </xsd:simpleType>
    </xsd:element>
    <xsd:element name="_dlc_DocIdUrl" ma:index="9" nillable="true" ma:displayName="Ідентифікатор документа" ma:description="Постійне посилання на цей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6107C8-A333-47AC-9FE4-0BDF2DE590D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5411529-B80A-4F59-87B8-0EF18C65B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7bb2c1-a177-45d1-b251-525dd66ab0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73B800-E60E-48DD-801E-2C424490540C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c27bb2c1-a177-45d1-b251-525dd66ab087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8E2D04D-EF3A-4D3E-B125-7B0748750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6207</TotalTime>
  <Words>231</Words>
  <Application>Microsoft Office PowerPoint</Application>
  <PresentationFormat>Аркуш A4 (210x297 мм)</PresentationFormat>
  <Paragraphs>45</Paragraphs>
  <Slides>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14" baseType="lpstr">
      <vt:lpstr>MS PGothic</vt:lpstr>
      <vt:lpstr>Arial</vt:lpstr>
      <vt:lpstr>Book Antiqua</vt:lpstr>
      <vt:lpstr>Calibri</vt:lpstr>
      <vt:lpstr>Calibri Light</vt:lpstr>
      <vt:lpstr>Cascadia Mono ExtraLight</vt:lpstr>
      <vt:lpstr>Monotype Corsiva</vt:lpstr>
      <vt:lpstr>Patrick Hand</vt:lpstr>
      <vt:lpstr>Raleway</vt:lpstr>
      <vt:lpstr>Roboto</vt:lpstr>
      <vt:lpstr>Segoe UI Variable Small Semibol</vt:lpstr>
      <vt:lpstr>Тема Office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Дерев'янко Антон Сергійович</dc:creator>
  <cp:lastModifiedBy>Гелетко Олена Миколаївна</cp:lastModifiedBy>
  <cp:revision>83</cp:revision>
  <cp:lastPrinted>2026-01-16T13:19:05Z</cp:lastPrinted>
  <dcterms:created xsi:type="dcterms:W3CDTF">2025-02-05T12:54:39Z</dcterms:created>
  <dcterms:modified xsi:type="dcterms:W3CDTF">2026-01-22T09:32:52Z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0x01010078FA38C37E2B6D41AF2941733699356E</vt:lpwstr>
  </property>
</Properties>
</file>